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11.jpg" ContentType="image/png"/>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5" r:id="rId14"/>
    <p:sldId id="261" r:id="rId15"/>
    <p:sldId id="267" r:id="rId16"/>
    <p:sldId id="273" r:id="rId17"/>
    <p:sldId id="268" r:id="rId18"/>
    <p:sldId id="270" r:id="rId19"/>
    <p:sldId id="269" r:id="rId20"/>
    <p:sldId id="262" r:id="rId21"/>
    <p:sldId id="27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21.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22.png"/><Relationship Id="rId3" Type="http://schemas.openxmlformats.org/officeDocument/2006/relationships/image" Target="../media/image14.png"/><Relationship Id="rId7" Type="http://schemas.openxmlformats.org/officeDocument/2006/relationships/image" Target="../media/image2.png"/><Relationship Id="rId12" Type="http://schemas.openxmlformats.org/officeDocument/2006/relationships/image" Target="../media/image21.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0.png"/><Relationship Id="rId5" Type="http://schemas.openxmlformats.org/officeDocument/2006/relationships/image" Target="../media/image16.png"/><Relationship Id="rId10" Type="http://schemas.openxmlformats.org/officeDocument/2006/relationships/image" Target="../media/image19.svg"/><Relationship Id="rId4" Type="http://schemas.openxmlformats.org/officeDocument/2006/relationships/image" Target="../media/image15.svg"/><Relationship Id="rId9" Type="http://schemas.openxmlformats.org/officeDocument/2006/relationships/image" Target="../media/image18.png"/><Relationship Id="rId1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14D9B2A-0FBE-4112-BB8F-5FF104B6593A}">
      <dgm:prSet/>
      <dgm:spPr/>
      <dgm:t>
        <a:bodyPr/>
        <a:lstStyle/>
        <a:p>
          <a:r>
            <a:rPr lang="en-US"/>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a:t>3. What actors, studio, and movie returned the highest total worldwide gross movie sales? </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a:t>4. What are the most popular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F7A84C71-DD48-4151-B456-CE9905BDE224}">
      <dgm:prSet/>
      <dgm:spPr/>
      <dgm:t>
        <a:bodyPr/>
        <a:lstStyle/>
        <a:p>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r>
            <a:rPr lang="en-US"/>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r>
            <a:rPr lang="en-US"/>
            <a:t>Most of the movies in the top 10 were action/superhero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r>
            <a:rPr lang="en-US"/>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nny Face"/>
        </a:ext>
      </dgm:extLst>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What actors, studio, and movie returned the highest total worldwide gross movie sales? </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What are the most popular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17471" y="363862"/>
          <a:ext cx="681855" cy="681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782" y="1320038"/>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1. Avatar: $2.7B</a:t>
          </a:r>
        </a:p>
      </dsp:txBody>
      <dsp:txXfrm>
        <a:off x="782" y="1320038"/>
        <a:ext cx="1515234" cy="776557"/>
      </dsp:txXfrm>
    </dsp:sp>
    <dsp:sp modelId="{36DCE6F3-C435-4D82-9027-9A20498224C6}">
      <dsp:nvSpPr>
        <dsp:cNvPr id="0" name=""/>
        <dsp:cNvSpPr/>
      </dsp:nvSpPr>
      <dsp:spPr>
        <a:xfrm>
          <a:off x="2197872" y="363862"/>
          <a:ext cx="681855" cy="681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81182" y="1320038"/>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2. The Avengers: $1.5 B</a:t>
          </a:r>
        </a:p>
      </dsp:txBody>
      <dsp:txXfrm>
        <a:off x="1781182" y="1320038"/>
        <a:ext cx="1515234" cy="776557"/>
      </dsp:txXfrm>
    </dsp:sp>
    <dsp:sp modelId="{AC4A5311-C95C-4C01-A3C0-9C5B115C0C50}">
      <dsp:nvSpPr>
        <dsp:cNvPr id="0" name=""/>
        <dsp:cNvSpPr/>
      </dsp:nvSpPr>
      <dsp:spPr>
        <a:xfrm>
          <a:off x="3978272" y="363862"/>
          <a:ext cx="681855" cy="681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1583" y="1320038"/>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3. Harry Potter and the Deathly Hallows Part 2: $1.3B</a:t>
          </a:r>
        </a:p>
      </dsp:txBody>
      <dsp:txXfrm>
        <a:off x="3561583" y="1320038"/>
        <a:ext cx="1515234" cy="776557"/>
      </dsp:txXfrm>
    </dsp:sp>
    <dsp:sp modelId="{89A4F099-A6DF-4E0A-B7D4-DB6BC5D481E7}">
      <dsp:nvSpPr>
        <dsp:cNvPr id="0" name=""/>
        <dsp:cNvSpPr/>
      </dsp:nvSpPr>
      <dsp:spPr>
        <a:xfrm>
          <a:off x="5758672" y="363862"/>
          <a:ext cx="681855" cy="6818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41983" y="1320038"/>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Findings</a:t>
          </a:r>
        </a:p>
      </dsp:txBody>
      <dsp:txXfrm>
        <a:off x="5341983" y="1320038"/>
        <a:ext cx="1515234" cy="776557"/>
      </dsp:txXfrm>
    </dsp:sp>
    <dsp:sp modelId="{6F17620B-F380-43B6-94DF-37B76319A13B}">
      <dsp:nvSpPr>
        <dsp:cNvPr id="0" name=""/>
        <dsp:cNvSpPr/>
      </dsp:nvSpPr>
      <dsp:spPr>
        <a:xfrm>
          <a:off x="1307671" y="2475404"/>
          <a:ext cx="681855" cy="6818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890982" y="3431579"/>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Originally wanted to see if actors drove high sales but after analysis from this data it looks like the genre plays a bigger role in worldwide gross sales</a:t>
          </a:r>
        </a:p>
      </dsp:txBody>
      <dsp:txXfrm>
        <a:off x="890982" y="3431579"/>
        <a:ext cx="1515234" cy="776557"/>
      </dsp:txXfrm>
    </dsp:sp>
    <dsp:sp modelId="{D41C58C9-2AF4-4397-A49D-CDD499115AF0}">
      <dsp:nvSpPr>
        <dsp:cNvPr id="0" name=""/>
        <dsp:cNvSpPr/>
      </dsp:nvSpPr>
      <dsp:spPr>
        <a:xfrm>
          <a:off x="3088072" y="2475404"/>
          <a:ext cx="681855" cy="6818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1382" y="3431579"/>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Most of the movies in the top 10 were action/superhero movies or major movie franchises with sequels</a:t>
          </a:r>
        </a:p>
      </dsp:txBody>
      <dsp:txXfrm>
        <a:off x="2671382" y="3431579"/>
        <a:ext cx="1515234" cy="776557"/>
      </dsp:txXfrm>
    </dsp:sp>
    <dsp:sp modelId="{9CA3144E-AA70-4A9F-9EC9-E3DD5C41CBC3}">
      <dsp:nvSpPr>
        <dsp:cNvPr id="0" name=""/>
        <dsp:cNvSpPr/>
      </dsp:nvSpPr>
      <dsp:spPr>
        <a:xfrm>
          <a:off x="4868472" y="2475404"/>
          <a:ext cx="681855" cy="68185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51783" y="3431579"/>
          <a:ext cx="1515234" cy="776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We will take a closer look at genres later in the presentation.</a:t>
          </a:r>
        </a:p>
      </dsp:txBody>
      <dsp:txXfrm>
        <a:off x="4451783" y="3431579"/>
        <a:ext cx="1515234" cy="77655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7/29/2020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7/29/2020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3048001" cy="2286000"/>
          </a:xfrm>
        </p:spPr>
        <p:txBody>
          <a:bodyPr anchor="t">
            <a:normAutofit/>
          </a:bodyPr>
          <a:lstStyle/>
          <a:p>
            <a:r>
              <a:rPr lang="en-US" sz="3200"/>
              <a:t>Top 10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2389719690"/>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erson looking at the camera&#10;&#10;Description automatically generated">
            <a:extLst>
              <a:ext uri="{FF2B5EF4-FFF2-40B4-BE49-F238E27FC236}">
                <a16:creationId xmlns:a16="http://schemas.microsoft.com/office/drawing/2014/main" id="{80DD9A4E-0FFC-4455-B08E-BAFD224C3B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974" y="932802"/>
            <a:ext cx="10171340" cy="5000626"/>
          </a:xfrm>
          <a:prstGeom prst="rect">
            <a:avLst/>
          </a:prstGeom>
        </p:spPr>
      </p:pic>
    </p:spTree>
    <p:extLst>
      <p:ext uri="{BB962C8B-B14F-4D97-AF65-F5344CB8AC3E}">
        <p14:creationId xmlns:p14="http://schemas.microsoft.com/office/powerpoint/2010/main" val="53816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F36BA35-24E2-428B-92B0-E6FC3108659D}"/>
              </a:ext>
            </a:extLst>
          </p:cNvPr>
          <p:cNvSpPr>
            <a:spLocks noGrp="1"/>
          </p:cNvSpPr>
          <p:nvPr>
            <p:ph type="title"/>
          </p:nvPr>
        </p:nvSpPr>
        <p:spPr>
          <a:xfrm>
            <a:off x="-936625" y="333375"/>
            <a:ext cx="13690600" cy="1524000"/>
          </a:xfrm>
        </p:spPr>
        <p:txBody>
          <a:bodyPr>
            <a:normAutofit/>
          </a:bodyPr>
          <a:lstStyle/>
          <a:p>
            <a:pPr algn="ctr"/>
            <a:endParaRPr lang="en-US" sz="6000" dirty="0"/>
          </a:p>
        </p:txBody>
      </p:sp>
      <p:sp>
        <p:nvSpPr>
          <p:cNvPr id="8" name="Content Placeholder 7">
            <a:extLst>
              <a:ext uri="{FF2B5EF4-FFF2-40B4-BE49-F238E27FC236}">
                <a16:creationId xmlns:a16="http://schemas.microsoft.com/office/drawing/2014/main" id="{8BEE55E5-A19C-4715-BEEC-437653D7D6A6}"/>
              </a:ext>
            </a:extLst>
          </p:cNvPr>
          <p:cNvSpPr>
            <a:spLocks noGrp="1"/>
          </p:cNvSpPr>
          <p:nvPr>
            <p:ph idx="1"/>
          </p:nvPr>
        </p:nvSpPr>
        <p:spPr/>
        <p:txBody>
          <a:bodyPr/>
          <a:lstStyle/>
          <a:p>
            <a:endParaRPr lang="en-US"/>
          </a:p>
        </p:txBody>
      </p:sp>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35141"/>
            <a:ext cx="11201400" cy="38180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9F4DD83-B450-4947-81E0-2153344FB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733425"/>
            <a:ext cx="112014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09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2000"/>
            <a:ext cx="3048001" cy="2286000"/>
          </a:xfrm>
        </p:spPr>
        <p:txBody>
          <a:bodyPr anchor="t">
            <a:normAutofit/>
          </a:bodyPr>
          <a:lstStyle/>
          <a:p>
            <a:r>
              <a:rPr lang="en-US" sz="250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sp>
        <p:nvSpPr>
          <p:cNvPr id="3" name="Content Placeholder 2">
            <a:extLst>
              <a:ext uri="{FF2B5EF4-FFF2-40B4-BE49-F238E27FC236}">
                <a16:creationId xmlns:a16="http://schemas.microsoft.com/office/drawing/2014/main" id="{566BA918-6720-4A7C-88B2-F38AD2CF31E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762000" y="-186324"/>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458E8-DB11-4BC7-83D4-AC2577614388}"/>
              </a:ext>
            </a:extLst>
          </p:cNvPr>
          <p:cNvSpPr>
            <a:spLocks noGrp="1"/>
          </p:cNvSpPr>
          <p:nvPr>
            <p:ph type="title"/>
          </p:nvPr>
        </p:nvSpPr>
        <p:spPr/>
        <p:txBody>
          <a:bodyPr/>
          <a:lstStyle/>
          <a:p>
            <a:endParaRPr lang="en-US"/>
          </a:p>
        </p:txBody>
      </p:sp>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414449719"/>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popular genres of each year?</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pPr marL="0" indent="0">
              <a:buNone/>
            </a:pPr>
            <a:r>
              <a:rPr lang="en-US" dirty="0"/>
              <a:t>Discuss steps you took to analyze the data and answer your  question</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FE898-FDCC-4816-B694-B16164498C2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24936A-EAB2-4FD3-8809-B74F9299791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84392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p:txBody>
          <a:bodyPr>
            <a:normAutofit fontScale="90000"/>
          </a:bodyPr>
          <a:lstStyle/>
          <a:p>
            <a:r>
              <a:rPr lang="en-US" dirty="0"/>
              <a:t>1. Are there any recurring themes of the plots of the highest grossing movies 2008-2018?</a:t>
            </a:r>
          </a:p>
        </p:txBody>
      </p:sp>
      <p:sp>
        <p:nvSpPr>
          <p:cNvPr id="3" name="Content Placeholder 2">
            <a:extLst>
              <a:ext uri="{FF2B5EF4-FFF2-40B4-BE49-F238E27FC236}">
                <a16:creationId xmlns:a16="http://schemas.microsoft.com/office/drawing/2014/main" id="{64FC3523-75A3-486F-8F69-61E92C5CC6F9}"/>
              </a:ext>
            </a:extLst>
          </p:cNvPr>
          <p:cNvSpPr>
            <a:spLocks noGrp="1"/>
          </p:cNvSpPr>
          <p:nvPr>
            <p:ph idx="1"/>
          </p:nvPr>
        </p:nvSpPr>
        <p:spPr/>
        <p:txBody>
          <a:bodyPr/>
          <a:lstStyle/>
          <a:p>
            <a:pPr marL="0" indent="0">
              <a:buNone/>
            </a:pPr>
            <a:r>
              <a:rPr lang="en-US" dirty="0"/>
              <a:t>Discuss steps you took to analyze the data and answer your  question</a:t>
            </a:r>
          </a:p>
        </p:txBody>
      </p:sp>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descr="A picture containing text, newspaper&#10;&#10;Description automatically generated">
            <a:extLst>
              <a:ext uri="{FF2B5EF4-FFF2-40B4-BE49-F238E27FC236}">
                <a16:creationId xmlns:a16="http://schemas.microsoft.com/office/drawing/2014/main" id="{BBBA117A-D39C-4E02-956B-CABCE073A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488" y="903093"/>
            <a:ext cx="5981700" cy="5648325"/>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762000" y="2286000"/>
            <a:ext cx="5334000" cy="3810001"/>
          </a:xfrm>
        </p:spPr>
        <p:txBody>
          <a:bodyPr>
            <a:normAutofit/>
          </a:bodyPr>
          <a:lstStyle/>
          <a:p>
            <a:pPr>
              <a:lnSpc>
                <a:spcPct val="115000"/>
              </a:lnSpc>
            </a:pPr>
            <a:r>
              <a:rPr lang="en-US" sz="1300"/>
              <a:t>1. Zoe Saldana</a:t>
            </a:r>
          </a:p>
          <a:p>
            <a:pPr>
              <a:lnSpc>
                <a:spcPct val="115000"/>
              </a:lnSpc>
            </a:pPr>
            <a:r>
              <a:rPr lang="en-US" sz="1300"/>
              <a:t>Average worldwide gross: $1.3B</a:t>
            </a:r>
          </a:p>
          <a:p>
            <a:pPr>
              <a:lnSpc>
                <a:spcPct val="115000"/>
              </a:lnSpc>
            </a:pPr>
            <a:r>
              <a:rPr lang="en-US" sz="1300"/>
              <a:t>2. Michael Gambon</a:t>
            </a:r>
          </a:p>
          <a:p>
            <a:pPr>
              <a:lnSpc>
                <a:spcPct val="115000"/>
              </a:lnSpc>
            </a:pPr>
            <a:r>
              <a:rPr lang="en-US" sz="1300"/>
              <a:t>Average worldwide gross: $1.1B</a:t>
            </a:r>
          </a:p>
          <a:p>
            <a:pPr>
              <a:lnSpc>
                <a:spcPct val="115000"/>
              </a:lnSpc>
            </a:pPr>
            <a:r>
              <a:rPr lang="en-US" sz="1300"/>
              <a:t>3. Christian Bale: played in The Dark Knight and The Dark Knight Rises</a:t>
            </a:r>
          </a:p>
          <a:p>
            <a:pPr>
              <a:lnSpc>
                <a:spcPct val="115000"/>
              </a:lnSpc>
            </a:pPr>
            <a:r>
              <a:rPr lang="en-US" sz="1300"/>
              <a:t>Average worldwide gross: $ 1.0B</a:t>
            </a:r>
          </a:p>
          <a:p>
            <a:pPr>
              <a:lnSpc>
                <a:spcPct val="115000"/>
              </a:lnSpc>
            </a:pPr>
            <a:r>
              <a:rPr lang="en-US" sz="1300"/>
              <a:t>4. Johnny Depp played in 2 Pirates of the Caribbean </a:t>
            </a:r>
          </a:p>
          <a:p>
            <a:pPr>
              <a:lnSpc>
                <a:spcPct val="115000"/>
              </a:lnSpc>
            </a:pPr>
            <a:r>
              <a:rPr lang="en-US" sz="1300"/>
              <a:t>Average worldwide gross: $1.0B</a:t>
            </a:r>
          </a:p>
          <a:p>
            <a:pPr>
              <a:lnSpc>
                <a:spcPct val="115000"/>
              </a:lnSpc>
            </a:pPr>
            <a:r>
              <a:rPr lang="en-US" sz="1300"/>
              <a:t>The rest of the top 10 actors came from 2 movie franchises</a:t>
            </a:r>
          </a:p>
          <a:p>
            <a:pPr>
              <a:lnSpc>
                <a:spcPct val="115000"/>
              </a:lnSpc>
            </a:pPr>
            <a:r>
              <a:rPr lang="en-US" sz="1300"/>
              <a:t>Transformers and The Hobbit</a:t>
            </a:r>
          </a:p>
          <a:p>
            <a:pPr>
              <a:lnSpc>
                <a:spcPct val="115000"/>
              </a:lnSpc>
            </a:pPr>
            <a:endParaRPr lang="en-US" sz="130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762000" y="762000"/>
            <a:ext cx="5334000"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4</TotalTime>
  <Words>494</Words>
  <Application>Microsoft Office PowerPoint</Application>
  <PresentationFormat>Widescreen</PresentationFormat>
  <Paragraphs>54</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10 movies</vt:lpstr>
      <vt:lpstr>PowerPoint Presentation</vt:lpstr>
      <vt:lpstr>Top Grossing Actors</vt:lpstr>
      <vt:lpstr>PowerPoint Presentation</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4. What are the most popular genres of each year?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2</cp:revision>
  <dcterms:created xsi:type="dcterms:W3CDTF">2020-07-30T02:18:47Z</dcterms:created>
  <dcterms:modified xsi:type="dcterms:W3CDTF">2020-07-30T02:23:14Z</dcterms:modified>
</cp:coreProperties>
</file>